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handoutMasterIdLst>
    <p:handoutMasterId r:id="rId24"/>
  </p:handoutMasterIdLst>
  <p:sldIdLst>
    <p:sldId id="256" r:id="rId2"/>
    <p:sldId id="290" r:id="rId3"/>
    <p:sldId id="308" r:id="rId4"/>
    <p:sldId id="273" r:id="rId5"/>
    <p:sldId id="270" r:id="rId6"/>
    <p:sldId id="264" r:id="rId7"/>
    <p:sldId id="371" r:id="rId8"/>
    <p:sldId id="372" r:id="rId9"/>
    <p:sldId id="373" r:id="rId10"/>
    <p:sldId id="269" r:id="rId11"/>
    <p:sldId id="370" r:id="rId12"/>
    <p:sldId id="377" r:id="rId13"/>
    <p:sldId id="381" r:id="rId14"/>
    <p:sldId id="378" r:id="rId15"/>
    <p:sldId id="382" r:id="rId16"/>
    <p:sldId id="379" r:id="rId17"/>
    <p:sldId id="383" r:id="rId18"/>
    <p:sldId id="380" r:id="rId19"/>
    <p:sldId id="384" r:id="rId20"/>
    <p:sldId id="374" r:id="rId21"/>
    <p:sldId id="375" r:id="rId22"/>
    <p:sldId id="376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C8F5-663F-404B-BC59-F442FA670167}" type="datetimeFigureOut">
              <a:rPr lang="tr-TR" smtClean="0"/>
              <a:t>29.04.2024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07E79-C62F-4195-A2CD-8FF5EC230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2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2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0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" y="2317315"/>
            <a:ext cx="7983392" cy="1944649"/>
          </a:xfrm>
        </p:spPr>
        <p:txBody>
          <a:bodyPr>
            <a:normAutofit fontScale="90000"/>
          </a:bodyPr>
          <a:lstStyle/>
          <a:p>
            <a:r>
              <a:rPr lang="tr-TR" dirty="0"/>
              <a:t>TEKNOLOJİ VE BİLGİ YÖNETİMİ BÖLÜMÜ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TBY </a:t>
            </a:r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 </a:t>
            </a: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Dersi Kapsamında Zorunlu Yaz Stajı Bilgilendirme Toplantısı</a:t>
            </a:r>
            <a:endParaRPr lang="tr-TR" sz="4400" dirty="0"/>
          </a:p>
        </p:txBody>
      </p:sp>
      <p:pic>
        <p:nvPicPr>
          <p:cNvPr id="1030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2590356"/>
            <a:ext cx="4208607" cy="16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skent logo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43" y="135082"/>
            <a:ext cx="2974496" cy="23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9881"/>
            <a:ext cx="6151418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4246862"/>
            <a:ext cx="6040582" cy="26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Kuralları ve </a:t>
            </a:r>
            <a:r>
              <a:rPr lang="tr-TR" sz="3600" dirty="0"/>
              <a:t>Değerlendirme </a:t>
            </a:r>
            <a:br>
              <a:rPr lang="tr-TR" sz="3600" dirty="0"/>
            </a:br>
            <a:r>
              <a:rPr lang="tr-TR" sz="3600" dirty="0"/>
              <a:t>Formu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1974300"/>
            <a:ext cx="10824494" cy="4883700"/>
          </a:xfrm>
        </p:spPr>
        <p:txBody>
          <a:bodyPr>
            <a:normAutofit lnSpcReduction="10000"/>
          </a:bodyPr>
          <a:lstStyle/>
          <a:p>
            <a:endParaRPr lang="tr-TR" sz="2800" dirty="0"/>
          </a:p>
          <a:p>
            <a:r>
              <a:rPr lang="tr-TR" sz="2800" dirty="0"/>
              <a:t>Staj yaptığı kurumla düzenli iletişim halinde olunacaktır.</a:t>
            </a:r>
          </a:p>
          <a:p>
            <a:endParaRPr lang="tr-TR" sz="2800" dirty="0"/>
          </a:p>
          <a:p>
            <a:r>
              <a:rPr lang="tr-TR" sz="2800" dirty="0"/>
              <a:t> Öğrencinin staj süreci kontrol edilecektir.</a:t>
            </a:r>
          </a:p>
          <a:p>
            <a:endParaRPr lang="tr-TR" sz="2800" b="1" dirty="0"/>
          </a:p>
          <a:p>
            <a:r>
              <a:rPr lang="tr-TR" sz="2800" dirty="0"/>
              <a:t>Staj yapılan kurumun çalışanlarına yönelik tüm kurallara ve mevzuata uymak zorunludur.</a:t>
            </a:r>
          </a:p>
          <a:p>
            <a:endParaRPr lang="tr-TR" sz="2800" b="1" dirty="0"/>
          </a:p>
          <a:p>
            <a:r>
              <a:rPr lang="tr-TR" sz="2800" dirty="0"/>
              <a:t>Staj bitiminde</a:t>
            </a:r>
          </a:p>
          <a:p>
            <a:pPr lvl="1"/>
            <a:r>
              <a:rPr lang="tr-TR" sz="2400" dirty="0" smtClean="0"/>
              <a:t>Kurum Staj </a:t>
            </a:r>
            <a:r>
              <a:rPr lang="tr-TR" sz="2400" dirty="0"/>
              <a:t>Değerlendirme </a:t>
            </a:r>
            <a:r>
              <a:rPr lang="tr-TR" sz="2400" dirty="0" smtClean="0"/>
              <a:t>Formu (kapalı zarf içerisinde teslim edilecek)</a:t>
            </a:r>
          </a:p>
          <a:p>
            <a:pPr lvl="1"/>
            <a:r>
              <a:rPr lang="tr-TR" sz="2400" dirty="0" smtClean="0"/>
              <a:t> Öğrenci Staj Değerlendirme Raporu</a:t>
            </a:r>
          </a:p>
          <a:p>
            <a:pPr lvl="1"/>
            <a:endParaRPr lang="tr-TR" sz="2400" dirty="0"/>
          </a:p>
          <a:p>
            <a:endParaRPr lang="tr-TR" sz="2800" b="1" dirty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Kuralları ve </a:t>
            </a:r>
            <a:r>
              <a:rPr lang="tr-TR" sz="3600" dirty="0"/>
              <a:t>Değerlendirme </a:t>
            </a:r>
            <a:br>
              <a:rPr lang="tr-TR" sz="3600" dirty="0"/>
            </a:br>
            <a:r>
              <a:rPr lang="tr-TR" sz="3600" dirty="0"/>
              <a:t>Formu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1974300"/>
            <a:ext cx="10824494" cy="4883700"/>
          </a:xfrm>
        </p:spPr>
        <p:txBody>
          <a:bodyPr>
            <a:normAutofit/>
          </a:bodyPr>
          <a:lstStyle/>
          <a:p>
            <a:endParaRPr lang="tr-TR" sz="2800" dirty="0"/>
          </a:p>
          <a:p>
            <a:r>
              <a:rPr lang="tr-TR" sz="2800" dirty="0"/>
              <a:t>Öğrencinin staj başarısı, </a:t>
            </a:r>
            <a:r>
              <a:rPr lang="tr-TR" sz="2800" dirty="0" smtClean="0"/>
              <a:t>*</a:t>
            </a:r>
            <a:r>
              <a:rPr lang="tr-TR" sz="2800" dirty="0" smtClean="0">
                <a:solidFill>
                  <a:srgbClr val="00B050"/>
                </a:solidFill>
              </a:rPr>
              <a:t>koordinatörün </a:t>
            </a:r>
            <a:r>
              <a:rPr lang="tr-TR" sz="2800" dirty="0">
                <a:solidFill>
                  <a:srgbClr val="00B050"/>
                </a:solidFill>
              </a:rPr>
              <a:t>staj yapılan kurumdaki yetkililerle iletişim </a:t>
            </a:r>
            <a:r>
              <a:rPr lang="tr-TR" sz="2800" dirty="0" smtClean="0">
                <a:solidFill>
                  <a:srgbClr val="00B050"/>
                </a:solidFill>
              </a:rPr>
              <a:t>süreci, </a:t>
            </a:r>
            <a:r>
              <a:rPr lang="tr-TR" sz="2800" dirty="0" smtClean="0"/>
              <a:t>*</a:t>
            </a:r>
            <a:r>
              <a:rPr lang="tr-TR" sz="2800" dirty="0" smtClean="0">
                <a:solidFill>
                  <a:srgbClr val="00B050"/>
                </a:solidFill>
              </a:rPr>
              <a:t>Staj </a:t>
            </a:r>
            <a:r>
              <a:rPr lang="tr-TR" sz="2800" dirty="0">
                <a:solidFill>
                  <a:srgbClr val="00B050"/>
                </a:solidFill>
              </a:rPr>
              <a:t>Değerlendirme Formu </a:t>
            </a:r>
            <a:r>
              <a:rPr lang="tr-TR" sz="2800" dirty="0" smtClean="0">
                <a:solidFill>
                  <a:srgbClr val="00B050"/>
                </a:solidFill>
              </a:rPr>
              <a:t>içeriği</a:t>
            </a:r>
            <a:r>
              <a:rPr lang="tr-TR" sz="2800" dirty="0"/>
              <a:t> </a:t>
            </a:r>
            <a:r>
              <a:rPr lang="tr-TR" sz="2800" dirty="0" smtClean="0"/>
              <a:t>ve *</a:t>
            </a:r>
            <a:r>
              <a:rPr lang="tr-TR" sz="2800" dirty="0" smtClean="0">
                <a:solidFill>
                  <a:srgbClr val="00B050"/>
                </a:solidFill>
              </a:rPr>
              <a:t>öğrenci staj değerlendirme raporuna </a:t>
            </a:r>
            <a:r>
              <a:rPr lang="tr-TR" sz="2800" dirty="0"/>
              <a:t>göre değerlendirilir.</a:t>
            </a:r>
          </a:p>
          <a:p>
            <a:endParaRPr lang="tr-TR" sz="2800" dirty="0"/>
          </a:p>
          <a:p>
            <a:r>
              <a:rPr lang="tr-TR" sz="2800" dirty="0"/>
              <a:t>Staj yükümlülüklerini yerine getirmeyen ve yaptığı staj çalışmaları Başkent Üniversitesi sınav yönetmeliği uyarınca </a:t>
            </a:r>
            <a:r>
              <a:rPr lang="tr-TR" sz="2800" dirty="0">
                <a:solidFill>
                  <a:srgbClr val="00B050"/>
                </a:solidFill>
              </a:rPr>
              <a:t>«başarılı» </a:t>
            </a:r>
            <a:r>
              <a:rPr lang="tr-TR" sz="2800" dirty="0"/>
              <a:t>notu ile değerlendirilmeyen öğrenciye mezuniyeti ile ilgili hiçbir belge verilmez.</a:t>
            </a:r>
          </a:p>
          <a:p>
            <a:endParaRPr lang="tr-TR" sz="2800" b="1" dirty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985985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2021-2022 Yılı Zorunlu Yaz Stajı Değerlendirme Raporu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rgbClr val="00B050"/>
                </a:solidFill>
              </a:rPr>
              <a:t>2021-2022</a:t>
            </a:r>
            <a:r>
              <a:rPr lang="tr-TR" sz="2800" dirty="0"/>
              <a:t> yaz döneminde Teknoloji ve Bilgi Yönetimi Bölümü’ne kayıtlı </a:t>
            </a:r>
            <a:r>
              <a:rPr lang="tr-TR" sz="2800" dirty="0">
                <a:solidFill>
                  <a:schemeClr val="bg1"/>
                </a:solidFill>
              </a:rPr>
              <a:t>toplam 21 öğrenci </a:t>
            </a:r>
            <a:r>
              <a:rPr lang="tr-TR" sz="2800" dirty="0"/>
              <a:t>zorunlu yaz stajı sürecini başarıyla tamamlamıştır. 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90" y="4340133"/>
            <a:ext cx="2952750" cy="12573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82" y="3687670"/>
            <a:ext cx="39243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985985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>2022-2023 </a:t>
            </a:r>
            <a:r>
              <a:rPr lang="tr-TR" sz="4000" dirty="0"/>
              <a:t>Yılı Zorunlu Yaz Stajı Değerlendirme Raporu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B050"/>
                </a:solidFill>
              </a:rPr>
              <a:t>2022-2023</a:t>
            </a:r>
            <a:r>
              <a:rPr lang="tr-TR" sz="2800" dirty="0" smtClean="0"/>
              <a:t> </a:t>
            </a:r>
            <a:r>
              <a:rPr lang="tr-TR" sz="2800" dirty="0"/>
              <a:t>yaz döneminde Teknoloji ve Bilgi Yönetimi Bölümü’ne kayıtlı </a:t>
            </a:r>
            <a:r>
              <a:rPr lang="tr-TR" sz="2800" dirty="0">
                <a:solidFill>
                  <a:schemeClr val="bg1"/>
                </a:solidFill>
              </a:rPr>
              <a:t>toplam </a:t>
            </a:r>
            <a:r>
              <a:rPr lang="tr-TR" sz="2800" dirty="0" smtClean="0">
                <a:solidFill>
                  <a:schemeClr val="bg1"/>
                </a:solidFill>
              </a:rPr>
              <a:t>15 </a:t>
            </a:r>
            <a:r>
              <a:rPr lang="tr-TR" sz="2800" dirty="0">
                <a:solidFill>
                  <a:schemeClr val="bg1"/>
                </a:solidFill>
              </a:rPr>
              <a:t>öğrenci </a:t>
            </a:r>
            <a:r>
              <a:rPr lang="tr-TR" sz="2800" dirty="0"/>
              <a:t>zorunlu yaz stajı sürecini başarıyla tamamlamıştır. 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82" y="3687670"/>
            <a:ext cx="3924300" cy="25622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4" y="4258368"/>
            <a:ext cx="2858798" cy="11435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783" y="3605358"/>
            <a:ext cx="4484169" cy="26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Yapılan Kurumlar ve Birimleri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Zorunlu stajın yapıldığı kurumlardaki tercih edilen birimler ve bölümler açısından </a:t>
            </a:r>
            <a:r>
              <a:rPr lang="tr-TR" dirty="0" smtClean="0">
                <a:solidFill>
                  <a:srgbClr val="00B050"/>
                </a:solidFill>
              </a:rPr>
              <a:t>2021-2022</a:t>
            </a:r>
            <a:r>
              <a:rPr lang="tr-TR" dirty="0" smtClean="0"/>
              <a:t> yaz döneminde öğrencilerin </a:t>
            </a:r>
            <a:r>
              <a:rPr lang="tr-TR" dirty="0"/>
              <a:t>farklı alanlarda staj </a:t>
            </a:r>
            <a:r>
              <a:rPr lang="tr-TR" dirty="0" smtClean="0"/>
              <a:t>yaptığı </a:t>
            </a:r>
            <a:r>
              <a:rPr lang="tr-TR" dirty="0"/>
              <a:t>gözlemlenmiştir.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89" y="3914310"/>
            <a:ext cx="2874644" cy="202187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51" y="3593466"/>
            <a:ext cx="4414751" cy="26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Yapılan Kurumlar ve Birimleri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Zorunlu stajın yapıldığı kurumlardaki tercih edilen birimler ve bölümler açısından </a:t>
            </a:r>
            <a:r>
              <a:rPr lang="tr-TR" dirty="0" smtClean="0">
                <a:solidFill>
                  <a:srgbClr val="00B050"/>
                </a:solidFill>
              </a:rPr>
              <a:t>2022-2023</a:t>
            </a:r>
            <a:r>
              <a:rPr lang="tr-TR" dirty="0" smtClean="0"/>
              <a:t> yaz döneminde öğrencilerin </a:t>
            </a:r>
            <a:r>
              <a:rPr lang="tr-TR" dirty="0"/>
              <a:t>farklı alanlarda staj </a:t>
            </a:r>
            <a:r>
              <a:rPr lang="tr-TR" dirty="0" smtClean="0"/>
              <a:t>yaptığı </a:t>
            </a:r>
            <a:r>
              <a:rPr lang="tr-TR" dirty="0"/>
              <a:t>gözlemlenmiştir.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89" y="3914310"/>
            <a:ext cx="2874644" cy="202187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51" y="3593466"/>
            <a:ext cx="4414751" cy="26635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248" y="4259789"/>
            <a:ext cx="2524125" cy="1676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869" y="3804553"/>
            <a:ext cx="4035517" cy="24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2021-2022</a:t>
            </a:r>
            <a:r>
              <a:rPr lang="tr-TR" dirty="0" smtClean="0"/>
              <a:t> Dönemi Staj </a:t>
            </a:r>
            <a:r>
              <a:rPr lang="tr-TR" dirty="0"/>
              <a:t>Yapılan Kurumlar ve Birimleri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609926"/>
              </p:ext>
            </p:extLst>
          </p:nvPr>
        </p:nvGraphicFramePr>
        <p:xfrm>
          <a:off x="2977353" y="2336804"/>
          <a:ext cx="5021270" cy="3598854"/>
        </p:xfrm>
        <a:graphic>
          <a:graphicData uri="http://schemas.openxmlformats.org/drawingml/2006/table">
            <a:tbl>
              <a:tblPr/>
              <a:tblGrid>
                <a:gridCol w="5021270">
                  <a:extLst>
                    <a:ext uri="{9D8B030D-6E8A-4147-A177-3AD203B41FA5}">
                      <a16:colId xmlns:a16="http://schemas.microsoft.com/office/drawing/2014/main" val="3510009524"/>
                    </a:ext>
                  </a:extLst>
                </a:gridCol>
              </a:tblGrid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Heryer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Online Yazılım A.Ş.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4678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Kısa Paslar Medya ve İletişim LTD ŞTİ (Ar-Ge Bölümü)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5742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Exambil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Teknoloji Sistemleri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591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TRT (Medya Yönetimi ve Arşiv Yönetimi Dairesi Başkanlığı)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4355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MDB Medikal Bilgisayar Yazılım TİC LTD ŞTİ (Proje Yönetimi)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8717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Optimar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Araştırma ve Danışmanlık (Veri Analizi)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34656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Altındağ Belediyesi (Bilgi İşlem Müdürlüğü)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7355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UDEA Elektronik San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A.Ş.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2603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MEDDATA Bilişim İletişim A.Ş.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06633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İnnova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Bilişim Çözümleri A.Ş. (Çözüm Geliştirme Bölümü)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8226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Onur Yüksek Teknoloji A.Ş.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6054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 Teknoloji A.Ş. (Proje Bolumu)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78678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METEKSAN Savunma Sanayii A.Ş.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25916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ETE Enerji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A.Ş. (Proje Yönetimi)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2511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İrmet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3946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İnnova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Bilişim Çözümleri A.Ş. (Çözüm Geliştirme Bölümü)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61975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MİLGRUP Bilgi Teknolojileri (İş Analitiği)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7586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Cumhurbaşkanlığı İdari İşler (Bilgi ve Belge Yönetimi)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06467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İşyazılım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Donanım Elektronik Danışmanlık ve Telekomünikasyon Ltd. Şti.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6259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Cumhurbaşkanlığı Dijital Dönüşüm Ofisi (Yönetim Hizmetleri Dairesi Başkanlığı)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67426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Cumhurbaşkanlığı İletişim Başkanlığı (Bilgi İşlem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Dariesi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Başkanlığı)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0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9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2022-2023</a:t>
            </a:r>
            <a:r>
              <a:rPr lang="tr-TR" dirty="0" smtClean="0"/>
              <a:t> Dönemi Staj </a:t>
            </a:r>
            <a:r>
              <a:rPr lang="tr-TR" dirty="0"/>
              <a:t>Yapılan Kurumlar ve Birimleri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05" y="2294262"/>
            <a:ext cx="5261291" cy="36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Sektör / Kamu Kurumu Tercihi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 </a:t>
            </a:r>
            <a:r>
              <a:rPr lang="tr-TR" dirty="0" smtClean="0">
                <a:solidFill>
                  <a:srgbClr val="00B050"/>
                </a:solidFill>
              </a:rPr>
              <a:t>2021-2022</a:t>
            </a:r>
            <a:r>
              <a:rPr lang="tr-TR" dirty="0" smtClean="0"/>
              <a:t> yaz döneminde stajlarını </a:t>
            </a:r>
            <a:r>
              <a:rPr lang="tr-TR" dirty="0"/>
              <a:t>farklı sektörlerde faaliyet gösteren özel şirket ve kuruluşlarda ya da </a:t>
            </a:r>
            <a:r>
              <a:rPr lang="tr-TR" dirty="0" smtClean="0"/>
              <a:t>kamu </a:t>
            </a:r>
            <a:r>
              <a:rPr lang="tr-TR" dirty="0"/>
              <a:t>kurumlarında gerçekleştirmişlerdir.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63" y="3230022"/>
            <a:ext cx="3903690" cy="251009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11" y="3834679"/>
            <a:ext cx="3054667" cy="10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Sektör / Kamu Kurumu Tercihi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 </a:t>
            </a:r>
            <a:r>
              <a:rPr lang="tr-TR" dirty="0" smtClean="0">
                <a:solidFill>
                  <a:srgbClr val="00B050"/>
                </a:solidFill>
              </a:rPr>
              <a:t>2022-2023</a:t>
            </a:r>
            <a:r>
              <a:rPr lang="tr-TR" dirty="0" smtClean="0"/>
              <a:t> yaz döneminde stajlarını </a:t>
            </a:r>
            <a:r>
              <a:rPr lang="tr-TR" dirty="0"/>
              <a:t>farklı sektörlerde faaliyet gösteren özel şirket ve kuruluşlarda ya da </a:t>
            </a:r>
            <a:r>
              <a:rPr lang="tr-TR" dirty="0" smtClean="0"/>
              <a:t>kamu </a:t>
            </a:r>
            <a:r>
              <a:rPr lang="tr-TR" dirty="0"/>
              <a:t>kurumlarında gerçekleştirmişlerdir.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63" y="3230022"/>
            <a:ext cx="3903690" cy="251009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11" y="3834679"/>
            <a:ext cx="3054667" cy="10719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776" y="4072514"/>
            <a:ext cx="1843479" cy="7736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923" y="3502697"/>
            <a:ext cx="3691370" cy="22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7303072" cy="1080938"/>
          </a:xfrm>
        </p:spPr>
        <p:txBody>
          <a:bodyPr>
            <a:normAutofit/>
          </a:bodyPr>
          <a:lstStyle/>
          <a:p>
            <a:r>
              <a:rPr lang="tr-TR" dirty="0"/>
              <a:t>Neden Zorunlu Yaz Stajı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4903" y="2119746"/>
            <a:ext cx="10738595" cy="438911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600" b="1" dirty="0"/>
              <a:t>Staj, öğretim döneminde edinilen bilgilerin pratikte tecrübe edilmesi için ideal bir fırsattır ve iş hayatına geçişte önemli bir köprü rolüne sahiptir. </a:t>
            </a:r>
          </a:p>
          <a:p>
            <a:pPr algn="just">
              <a:lnSpc>
                <a:spcPct val="150000"/>
              </a:lnSpc>
            </a:pPr>
            <a:r>
              <a:rPr lang="tr-TR" sz="2600" b="1" dirty="0"/>
              <a:t>bireysel yetenekler teknik anlamda artırılabilecek </a:t>
            </a:r>
          </a:p>
          <a:p>
            <a:pPr algn="just">
              <a:lnSpc>
                <a:spcPct val="150000"/>
              </a:lnSpc>
            </a:pPr>
            <a:r>
              <a:rPr lang="tr-TR" sz="2600" b="1" dirty="0"/>
              <a:t>sektör seçebilme ve tanıyabilme imkanı bulabilecek</a:t>
            </a:r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7CB266-99B8-4C8A-94BC-38D91C40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Araştırması İçin Öneriler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968413-C71A-4B8C-9E32-B0B656F4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89604"/>
          </a:xfrm>
        </p:spPr>
        <p:txBody>
          <a:bodyPr/>
          <a:lstStyle/>
          <a:p>
            <a:r>
              <a:rPr lang="tr-TR" dirty="0">
                <a:solidFill>
                  <a:srgbClr val="00B050"/>
                </a:solidFill>
              </a:rPr>
              <a:t>İlgi duyduğunuz dersleri </a:t>
            </a:r>
            <a:r>
              <a:rPr lang="tr-TR" dirty="0"/>
              <a:t>ve mezuniyet sonrası </a:t>
            </a:r>
            <a:r>
              <a:rPr lang="tr-TR" dirty="0">
                <a:solidFill>
                  <a:srgbClr val="00B050"/>
                </a:solidFill>
              </a:rPr>
              <a:t>çalışmak istediğiniz alan</a:t>
            </a:r>
            <a:r>
              <a:rPr lang="tr-TR" dirty="0"/>
              <a:t>ı gözeterek sektör ve departman seçimi yapmanız önemlidir.</a:t>
            </a:r>
          </a:p>
          <a:p>
            <a:r>
              <a:rPr lang="tr-TR" dirty="0"/>
              <a:t>Staj yapmak istediğiniz </a:t>
            </a:r>
            <a:r>
              <a:rPr lang="tr-TR" dirty="0">
                <a:solidFill>
                  <a:srgbClr val="00B050"/>
                </a:solidFill>
              </a:rPr>
              <a:t>firmaya </a:t>
            </a:r>
            <a:r>
              <a:rPr lang="tr-TR" dirty="0" err="1">
                <a:solidFill>
                  <a:srgbClr val="00B050"/>
                </a:solidFill>
              </a:rPr>
              <a:t>LinkedIn</a:t>
            </a:r>
            <a:r>
              <a:rPr lang="tr-TR" dirty="0">
                <a:solidFill>
                  <a:srgbClr val="00B050"/>
                </a:solidFill>
              </a:rPr>
              <a:t>, kariyer.net </a:t>
            </a:r>
            <a:r>
              <a:rPr lang="tr-TR" dirty="0" err="1">
                <a:solidFill>
                  <a:srgbClr val="00B050"/>
                </a:solidFill>
              </a:rPr>
              <a:t>v.b</a:t>
            </a:r>
            <a:r>
              <a:rPr lang="tr-TR" dirty="0">
                <a:solidFill>
                  <a:srgbClr val="00B050"/>
                </a:solidFill>
              </a:rPr>
              <a:t>. </a:t>
            </a:r>
            <a:r>
              <a:rPr lang="tr-TR" dirty="0"/>
              <a:t>platformlar ve siteler üzerinden iletişim kurabileceğiniz gibi, bizzat </a:t>
            </a:r>
            <a:r>
              <a:rPr lang="tr-TR" dirty="0">
                <a:solidFill>
                  <a:srgbClr val="00B050"/>
                </a:solidFill>
              </a:rPr>
              <a:t>insan kaynakları departmanlarına CV (Özgeçmiş) hazırlayarak </a:t>
            </a:r>
            <a:r>
              <a:rPr lang="tr-TR" dirty="0"/>
              <a:t>kişisel başvuru yapabileceğinizi unutmayın. </a:t>
            </a:r>
          </a:p>
          <a:p>
            <a:r>
              <a:rPr lang="tr-TR" dirty="0"/>
              <a:t>Etkin ve </a:t>
            </a:r>
            <a:r>
              <a:rPr lang="tr-TR" dirty="0">
                <a:solidFill>
                  <a:srgbClr val="00B050"/>
                </a:solidFill>
              </a:rPr>
              <a:t>profesyonel bir CV</a:t>
            </a:r>
            <a:r>
              <a:rPr lang="tr-TR" dirty="0"/>
              <a:t>, kendinizi ifade etmede </a:t>
            </a:r>
            <a:r>
              <a:rPr lang="tr-TR" dirty="0">
                <a:solidFill>
                  <a:srgbClr val="00B050"/>
                </a:solidFill>
              </a:rPr>
              <a:t>önemli bir araçtır</a:t>
            </a:r>
            <a:r>
              <a:rPr lang="tr-TR" dirty="0"/>
              <a:t>, bu konuda dikkatli olun (bölümünüzde ya da üniversitenin kariyer merkezindeki bu tarz </a:t>
            </a:r>
            <a:r>
              <a:rPr lang="tr-TR" dirty="0">
                <a:solidFill>
                  <a:srgbClr val="00B050"/>
                </a:solidFill>
              </a:rPr>
              <a:t>eğitim ve etkinlikleri takip edin</a:t>
            </a:r>
            <a:r>
              <a:rPr lang="tr-TR" dirty="0"/>
              <a:t>) .</a:t>
            </a:r>
          </a:p>
          <a:p>
            <a:r>
              <a:rPr lang="tr-TR" dirty="0"/>
              <a:t>Her aşamada </a:t>
            </a:r>
            <a:r>
              <a:rPr lang="tr-TR" dirty="0">
                <a:solidFill>
                  <a:srgbClr val="00B050"/>
                </a:solidFill>
              </a:rPr>
              <a:t>bölüm hocalarınızla ve staj koordinatörüyle iletişimde olmaktan ve soru sormaktan çekinmeyin.</a:t>
            </a:r>
          </a:p>
        </p:txBody>
      </p:sp>
    </p:spTree>
    <p:extLst>
      <p:ext uri="{BB962C8B-B14F-4D97-AF65-F5344CB8AC3E}">
        <p14:creationId xmlns:p14="http://schemas.microsoft.com/office/powerpoint/2010/main" val="25242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47A7BA-B09A-4EEC-90C8-90B93AB1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Araştırması İçin Öneriler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A441D5-0A4C-4216-82FC-398BD278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İstediğiniz bir staj ortamını ne kadar zamanda bulabileceğinizle ilgili net bir sürenin belli olmadığı için yazın yapacağınız staj için şimdiden </a:t>
            </a:r>
            <a:r>
              <a:rPr lang="tr-TR" dirty="0">
                <a:solidFill>
                  <a:srgbClr val="00B050"/>
                </a:solidFill>
              </a:rPr>
              <a:t>araştırmaya, hazırlıklara ve başvurulara </a:t>
            </a:r>
            <a:r>
              <a:rPr lang="tr-TR" dirty="0"/>
              <a:t>başlamanız yerinde olacaktır.</a:t>
            </a:r>
          </a:p>
          <a:p>
            <a:endParaRPr lang="tr-TR" dirty="0"/>
          </a:p>
          <a:p>
            <a:r>
              <a:rPr lang="tr-TR" dirty="0"/>
              <a:t>Staj süresince </a:t>
            </a:r>
            <a:r>
              <a:rPr lang="tr-TR" dirty="0">
                <a:solidFill>
                  <a:srgbClr val="00B050"/>
                </a:solidFill>
              </a:rPr>
              <a:t>bulunduğunuz kurumun çalışanlarıyla ilgili kurallarına, düzenlerine ve mesai saatlerine uygun hareket etmeniz</a:t>
            </a:r>
            <a:r>
              <a:rPr lang="tr-TR" dirty="0"/>
              <a:t> kendinizi iş hayatına hazırlamak ve adapte etmek için bir fırsat olacaktır.</a:t>
            </a:r>
          </a:p>
        </p:txBody>
      </p:sp>
    </p:spTree>
    <p:extLst>
      <p:ext uri="{BB962C8B-B14F-4D97-AF65-F5344CB8AC3E}">
        <p14:creationId xmlns:p14="http://schemas.microsoft.com/office/powerpoint/2010/main" val="39376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47A7BA-B09A-4EEC-90C8-90B93AB1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 Stajı Bilgilendirme Toplantısı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A441D5-0A4C-4216-82FC-398BD278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r>
              <a:rPr lang="tr-TR" sz="3600" dirty="0"/>
              <a:t>HEPİNİZE BAŞARILI BİR STAJ DÖNEMİ DİLERİZ…</a:t>
            </a:r>
          </a:p>
        </p:txBody>
      </p:sp>
    </p:spTree>
    <p:extLst>
      <p:ext uri="{BB962C8B-B14F-4D97-AF65-F5344CB8AC3E}">
        <p14:creationId xmlns:p14="http://schemas.microsoft.com/office/powerpoint/2010/main" val="27324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7123251" cy="1080938"/>
          </a:xfrm>
        </p:spPr>
        <p:txBody>
          <a:bodyPr>
            <a:normAutofit/>
          </a:bodyPr>
          <a:lstStyle/>
          <a:p>
            <a:r>
              <a:rPr lang="tr-TR" dirty="0"/>
              <a:t>Neden Zorunlu Yaz Stajı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4902" y="2119746"/>
            <a:ext cx="11303861" cy="47382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Zorunlu ders </a:t>
            </a:r>
          </a:p>
          <a:p>
            <a:pPr algn="just">
              <a:lnSpc>
                <a:spcPct val="150000"/>
              </a:lnSpc>
            </a:pPr>
            <a:endParaRPr lang="tr-TR" sz="2800" dirty="0"/>
          </a:p>
          <a:p>
            <a:pPr algn="just">
              <a:lnSpc>
                <a:spcPct val="150000"/>
              </a:lnSpc>
            </a:pPr>
            <a:r>
              <a:rPr lang="tr-TR" sz="2800" dirty="0"/>
              <a:t>TBY </a:t>
            </a:r>
            <a:r>
              <a:rPr lang="tr-TR" sz="2800" dirty="0" smtClean="0"/>
              <a:t>401 </a:t>
            </a:r>
            <a:r>
              <a:rPr lang="tr-TR" sz="2800" dirty="0"/>
              <a:t>dersi </a:t>
            </a:r>
          </a:p>
          <a:p>
            <a:pPr algn="just">
              <a:lnSpc>
                <a:spcPct val="150000"/>
              </a:lnSpc>
            </a:pPr>
            <a:endParaRPr lang="tr-TR" sz="2800" dirty="0"/>
          </a:p>
          <a:p>
            <a:pPr algn="just">
              <a:lnSpc>
                <a:spcPct val="150000"/>
              </a:lnSpc>
            </a:pPr>
            <a:r>
              <a:rPr lang="tr-TR" sz="2800" dirty="0"/>
              <a:t>Etkin ve başarılı bir staj dönemi gerekli</a:t>
            </a:r>
          </a:p>
          <a:p>
            <a:pPr algn="just"/>
            <a:endParaRPr lang="tr-TR" sz="2800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İçin Rehberlik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156763"/>
            <a:ext cx="9613861" cy="45211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Bölüm Zorunlu Staj </a:t>
            </a:r>
            <a:r>
              <a:rPr lang="tr-TR" b="1" dirty="0" smtClean="0"/>
              <a:t>Koordinatörü ve Yardımcısı</a:t>
            </a:r>
            <a:endParaRPr lang="tr-TR" b="1" dirty="0"/>
          </a:p>
          <a:p>
            <a:pPr lvl="1">
              <a:lnSpc>
                <a:spcPct val="150000"/>
              </a:lnSpc>
            </a:pPr>
            <a:r>
              <a:rPr lang="tr-TR" b="1" dirty="0" smtClean="0"/>
              <a:t>Prof</a:t>
            </a:r>
            <a:r>
              <a:rPr lang="tr-TR" b="1" dirty="0" smtClean="0"/>
              <a:t>. </a:t>
            </a:r>
            <a:r>
              <a:rPr lang="tr-TR" b="1" dirty="0"/>
              <a:t>Dr. Mehmet Güray </a:t>
            </a:r>
            <a:r>
              <a:rPr lang="tr-TR" b="1" dirty="0" smtClean="0"/>
              <a:t>ÜNSAL</a:t>
            </a:r>
          </a:p>
          <a:p>
            <a:pPr lvl="1">
              <a:lnSpc>
                <a:spcPct val="150000"/>
              </a:lnSpc>
            </a:pPr>
            <a:r>
              <a:rPr lang="tr-TR" b="1" dirty="0" err="1" smtClean="0"/>
              <a:t>Araş</a:t>
            </a:r>
            <a:r>
              <a:rPr lang="tr-TR" b="1" dirty="0" smtClean="0"/>
              <a:t>. Gör. Altay Oğulcan DALKILIÇ</a:t>
            </a:r>
            <a:endParaRPr lang="tr-TR" b="1" dirty="0"/>
          </a:p>
          <a:p>
            <a:pPr>
              <a:lnSpc>
                <a:spcPct val="150000"/>
              </a:lnSpc>
            </a:pPr>
            <a:r>
              <a:rPr lang="tr-TR" b="1" dirty="0"/>
              <a:t>Staj süreci ile ilgili tüm ayrıntılı bilgiler:</a:t>
            </a:r>
          </a:p>
          <a:p>
            <a:pPr lvl="1">
              <a:lnSpc>
                <a:spcPct val="150000"/>
              </a:lnSpc>
            </a:pPr>
            <a:r>
              <a:rPr lang="tr-TR" b="1" dirty="0"/>
              <a:t>Teknoloji ve Bilgi Yönetimi Bölümü Zorunlu Staj Yönergesi  (Link: http://tby.baskent.edu.tr/</a:t>
            </a:r>
            <a:r>
              <a:rPr lang="tr-TR" b="1" dirty="0" err="1"/>
              <a:t>kw</a:t>
            </a:r>
            <a:r>
              <a:rPr lang="tr-TR" b="1" dirty="0"/>
              <a:t>/</a:t>
            </a:r>
            <a:r>
              <a:rPr lang="tr-TR" b="1" dirty="0" err="1"/>
              <a:t>upload</a:t>
            </a:r>
            <a:r>
              <a:rPr lang="tr-TR" b="1" dirty="0"/>
              <a:t>/239/dosyalar/</a:t>
            </a:r>
            <a:r>
              <a:rPr lang="tr-TR" b="1" dirty="0" err="1"/>
              <a:t>TBY-Staj-Yonergesi.pdf?dil</a:t>
            </a:r>
            <a:r>
              <a:rPr lang="tr-TR" b="1" dirty="0"/>
              <a:t>=</a:t>
            </a:r>
            <a:r>
              <a:rPr lang="tr-TR" b="1" dirty="0" err="1"/>
              <a:t>TR&amp;id</a:t>
            </a:r>
            <a:r>
              <a:rPr lang="tr-TR" b="1" dirty="0"/>
              <a:t>=65227+)</a:t>
            </a:r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Süresi ve Zamanı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1023998" cy="4255121"/>
          </a:xfrm>
        </p:spPr>
        <p:txBody>
          <a:bodyPr>
            <a:normAutofit/>
          </a:bodyPr>
          <a:lstStyle/>
          <a:p>
            <a:pPr algn="just"/>
            <a:r>
              <a:rPr lang="tr-TR" sz="2800" dirty="0"/>
              <a:t>Öğrenim Süreci Boyunca (3.sınıftan 4.sınıfa geçişte yaz dönemi), en az 20 iş günü süreli, 1 kez staj zorunluluğu</a:t>
            </a:r>
          </a:p>
          <a:p>
            <a:pPr algn="just"/>
            <a:r>
              <a:rPr lang="tr-TR" sz="2800" dirty="0"/>
              <a:t>Stajın yapıldığı yaz dönemini izleyen ilk dönem (ideali 7. Yarıyıl) TBY </a:t>
            </a:r>
            <a:r>
              <a:rPr lang="tr-TR" sz="2800" dirty="0" smtClean="0"/>
              <a:t>401 </a:t>
            </a:r>
            <a:r>
              <a:rPr lang="tr-TR" sz="2800" dirty="0"/>
              <a:t>dersine kayıt olması gerekir.</a:t>
            </a:r>
          </a:p>
          <a:p>
            <a:pPr algn="just"/>
            <a:r>
              <a:rPr lang="tr-TR" sz="2800" dirty="0"/>
              <a:t>Yaptığı stajın karşılığında izleyen ilk dönemde TBY </a:t>
            </a:r>
            <a:r>
              <a:rPr lang="tr-TR" sz="2800" dirty="0" smtClean="0"/>
              <a:t>401 </a:t>
            </a:r>
            <a:r>
              <a:rPr lang="tr-TR" sz="2800" dirty="0"/>
              <a:t>kodlu derse kayıt yaptırmayan öğrencinin stajı o yarıyıl değerlendirmeye alınmaz.</a:t>
            </a:r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Yerleri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0816180" cy="4321623"/>
          </a:xfrm>
        </p:spPr>
        <p:txBody>
          <a:bodyPr>
            <a:normAutofit/>
          </a:bodyPr>
          <a:lstStyle/>
          <a:p>
            <a:pPr algn="just"/>
            <a:r>
              <a:rPr lang="tr-TR" sz="2800" b="1" i="1" dirty="0"/>
              <a:t>Yurt içi staj </a:t>
            </a:r>
          </a:p>
          <a:p>
            <a:pPr algn="just"/>
            <a:endParaRPr lang="tr-TR" sz="2800" b="1" i="1" dirty="0"/>
          </a:p>
          <a:p>
            <a:pPr algn="just"/>
            <a:r>
              <a:rPr lang="tr-TR" sz="2800" b="1" i="1" dirty="0"/>
              <a:t>Yurt dışı staj </a:t>
            </a:r>
          </a:p>
          <a:p>
            <a:pPr lvl="1" algn="just"/>
            <a:r>
              <a:rPr lang="tr-TR" sz="2400" b="1" i="1" dirty="0" err="1"/>
              <a:t>Erasmus</a:t>
            </a:r>
            <a:r>
              <a:rPr lang="tr-TR" sz="2400" b="1" i="1" dirty="0"/>
              <a:t> staj hareketliliği (Bölüm </a:t>
            </a:r>
            <a:r>
              <a:rPr lang="tr-TR" sz="2400" b="1" i="1" dirty="0" err="1"/>
              <a:t>Erasmus</a:t>
            </a:r>
            <a:r>
              <a:rPr lang="tr-TR" sz="2400" b="1" i="1" dirty="0"/>
              <a:t> Koordinatörlüğü)</a:t>
            </a:r>
          </a:p>
          <a:p>
            <a:pPr lvl="1" algn="just"/>
            <a:endParaRPr lang="tr-TR" sz="2400" b="1" i="1" dirty="0"/>
          </a:p>
          <a:p>
            <a:pPr lvl="1" algn="just"/>
            <a:r>
              <a:rPr lang="tr-TR" sz="2400" b="1" i="1" dirty="0"/>
              <a:t>Başkent Üniversitesi Değişim Programları Yönergesi</a:t>
            </a:r>
          </a:p>
          <a:p>
            <a:pPr lvl="1" algn="just"/>
            <a:endParaRPr lang="tr-TR" sz="2400" b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Yapılabilecek Kurumlar 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1974300"/>
            <a:ext cx="10816180" cy="468419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800" b="1" i="1" dirty="0"/>
              <a:t>Kamu Kuruluşları</a:t>
            </a:r>
          </a:p>
          <a:p>
            <a:pPr lvl="1" algn="just"/>
            <a:r>
              <a:rPr lang="tr-TR" sz="2800" b="1" i="1" dirty="0"/>
              <a:t>Bankalar (Özel ya da Kamu)</a:t>
            </a:r>
          </a:p>
          <a:p>
            <a:pPr lvl="1" algn="just"/>
            <a:r>
              <a:rPr lang="tr-TR" sz="2800" b="1" i="1" dirty="0"/>
              <a:t>Bakanlıklar</a:t>
            </a:r>
          </a:p>
          <a:p>
            <a:pPr lvl="1" algn="just"/>
            <a:r>
              <a:rPr lang="tr-TR" sz="2800" b="1" i="1" dirty="0"/>
              <a:t>Üniversiteler (Özel ya da Kamu)</a:t>
            </a:r>
          </a:p>
          <a:p>
            <a:pPr lvl="1" algn="just"/>
            <a:r>
              <a:rPr lang="tr-TR" sz="2800" b="1" i="1" dirty="0"/>
              <a:t>Savunma Sanayii ile ilgili kurumlar</a:t>
            </a:r>
          </a:p>
          <a:p>
            <a:pPr lvl="1" algn="just"/>
            <a:r>
              <a:rPr lang="tr-TR" sz="2800" b="1" i="1" dirty="0"/>
              <a:t>…</a:t>
            </a:r>
          </a:p>
          <a:p>
            <a:pPr algn="just"/>
            <a:r>
              <a:rPr lang="tr-TR" sz="2800" b="1" i="1" dirty="0"/>
              <a:t>Özel Kuruluşlar</a:t>
            </a:r>
          </a:p>
          <a:p>
            <a:pPr lvl="1" algn="just"/>
            <a:r>
              <a:rPr lang="tr-TR" sz="2400" b="1" i="1" dirty="0" err="1"/>
              <a:t>Teknokentler</a:t>
            </a:r>
            <a:endParaRPr lang="tr-TR" sz="2400" b="1" i="1" dirty="0"/>
          </a:p>
          <a:p>
            <a:pPr lvl="1" algn="just"/>
            <a:r>
              <a:rPr lang="tr-TR" sz="2400" b="1" i="1" dirty="0"/>
              <a:t>Bilişim sektöründeki şirketler</a:t>
            </a:r>
          </a:p>
          <a:p>
            <a:pPr lvl="1" algn="just"/>
            <a:r>
              <a:rPr lang="tr-TR" sz="2400" b="1" i="1" dirty="0"/>
              <a:t>Danışmanlık firmaları</a:t>
            </a:r>
          </a:p>
          <a:p>
            <a:pPr lvl="1" algn="just"/>
            <a:r>
              <a:rPr lang="tr-TR" sz="2400" b="1" i="1" dirty="0"/>
              <a:t>…</a:t>
            </a:r>
          </a:p>
          <a:p>
            <a:pPr lvl="1" algn="just"/>
            <a:endParaRPr lang="tr-TR" sz="2400" b="1" i="1" dirty="0"/>
          </a:p>
          <a:p>
            <a:pPr marL="457200" lvl="1" indent="0" algn="just">
              <a:buNone/>
            </a:pPr>
            <a:endParaRPr lang="tr-TR" sz="2400" b="1" i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Yapılabilecek Birimler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0816180" cy="4321623"/>
          </a:xfrm>
        </p:spPr>
        <p:txBody>
          <a:bodyPr>
            <a:normAutofit/>
          </a:bodyPr>
          <a:lstStyle/>
          <a:p>
            <a:pPr algn="just"/>
            <a:r>
              <a:rPr lang="tr-TR" sz="2800" b="1" i="1" dirty="0"/>
              <a:t>AR-GE Yönetimi</a:t>
            </a:r>
          </a:p>
          <a:p>
            <a:pPr algn="just"/>
            <a:r>
              <a:rPr lang="tr-TR" sz="2800" b="1" i="1" dirty="0"/>
              <a:t>Proje Yönetimi</a:t>
            </a:r>
          </a:p>
          <a:p>
            <a:pPr algn="just"/>
            <a:r>
              <a:rPr lang="tr-TR" sz="2800" b="1" i="1" dirty="0"/>
              <a:t>İş Analitiği</a:t>
            </a:r>
          </a:p>
          <a:p>
            <a:pPr algn="just"/>
            <a:r>
              <a:rPr lang="tr-TR" sz="2800" b="1" i="1" dirty="0" smtClean="0"/>
              <a:t>Yazılım</a:t>
            </a:r>
            <a:endParaRPr lang="tr-TR" sz="2800" b="1" i="1" dirty="0"/>
          </a:p>
          <a:p>
            <a:pPr algn="just"/>
            <a:r>
              <a:rPr lang="tr-TR" sz="2800" b="1" i="1" dirty="0"/>
              <a:t>Veri Mühendisliği</a:t>
            </a:r>
          </a:p>
          <a:p>
            <a:pPr algn="just"/>
            <a:r>
              <a:rPr lang="tr-TR" sz="2800" b="1" i="1" dirty="0"/>
              <a:t>Kalite ve Verimlilik Yönetimi</a:t>
            </a:r>
          </a:p>
          <a:p>
            <a:pPr algn="just"/>
            <a:r>
              <a:rPr lang="tr-TR" sz="2800" b="1" i="1" dirty="0"/>
              <a:t>ve bölümün amaç ve hedeflerine uygun birimler</a:t>
            </a:r>
          </a:p>
          <a:p>
            <a:pPr lvl="1" algn="just"/>
            <a:endParaRPr lang="tr-TR" sz="2400" b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Yapılamayacak Birimler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0816180" cy="4321623"/>
          </a:xfrm>
        </p:spPr>
        <p:txBody>
          <a:bodyPr>
            <a:normAutofit/>
          </a:bodyPr>
          <a:lstStyle/>
          <a:p>
            <a:pPr algn="just"/>
            <a:r>
              <a:rPr lang="tr-TR" sz="2800" b="1" i="1" dirty="0"/>
              <a:t>Muhasebe</a:t>
            </a:r>
          </a:p>
          <a:p>
            <a:pPr algn="just"/>
            <a:r>
              <a:rPr lang="tr-TR" sz="2800" b="1" i="1" dirty="0"/>
              <a:t>Satış-Pazarlama</a:t>
            </a:r>
          </a:p>
          <a:p>
            <a:pPr algn="just"/>
            <a:r>
              <a:rPr lang="tr-TR" sz="2800" b="1" i="1" dirty="0"/>
              <a:t>ve bölümün amaç ve hedeflerine uygun olmayan birimler</a:t>
            </a:r>
          </a:p>
          <a:p>
            <a:pPr algn="just"/>
            <a:endParaRPr lang="tr-TR" sz="2800" b="1" i="1" dirty="0"/>
          </a:p>
          <a:p>
            <a:pPr algn="just"/>
            <a:r>
              <a:rPr lang="tr-TR" sz="2800" b="1" i="1" dirty="0"/>
              <a:t>Ayrıca fiili çalışma içermeyen kurs gibi faaliyetler staj  olarak kabul edilmez.</a:t>
            </a:r>
          </a:p>
          <a:p>
            <a:pPr lvl="1" algn="just"/>
            <a:endParaRPr lang="tr-TR" sz="2400" b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2446</TotalTime>
  <Words>915</Words>
  <Application>Microsoft Office PowerPoint</Application>
  <PresentationFormat>Geniş ekran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Berlin</vt:lpstr>
      <vt:lpstr>TEKNOLOJİ VE BİLGİ YÖNETİMİ BÖLÜMÜ   TBY 401 Dersi Kapsamında Zorunlu Yaz Stajı Bilgilendirme Toplantısı</vt:lpstr>
      <vt:lpstr>Neden Zorunlu Yaz Stajı ?</vt:lpstr>
      <vt:lpstr>Neden Zorunlu Yaz Stajı ?</vt:lpstr>
      <vt:lpstr>Staj İçin Rehberlik</vt:lpstr>
      <vt:lpstr>Staj Süresi ve Zamanı</vt:lpstr>
      <vt:lpstr>Staj Yerleri</vt:lpstr>
      <vt:lpstr>Staj Yapılabilecek Kurumlar </vt:lpstr>
      <vt:lpstr>Staj Yapılabilecek Birimler</vt:lpstr>
      <vt:lpstr>Staj Yapılamayacak Birimler</vt:lpstr>
      <vt:lpstr>Staj Kuralları ve Değerlendirme  Formu</vt:lpstr>
      <vt:lpstr>Staj Kuralları ve Değerlendirme  Formu</vt:lpstr>
      <vt:lpstr>2021-2022 Yılı Zorunlu Yaz Stajı Değerlendirme Raporu </vt:lpstr>
      <vt:lpstr>2022-2023 Yılı Zorunlu Yaz Stajı Değerlendirme Raporu </vt:lpstr>
      <vt:lpstr>Staj Yapılan Kurumlar ve Birimleri</vt:lpstr>
      <vt:lpstr>Staj Yapılan Kurumlar ve Birimleri</vt:lpstr>
      <vt:lpstr>2021-2022 Dönemi Staj Yapılan Kurumlar ve Birimleri</vt:lpstr>
      <vt:lpstr>2022-2023 Dönemi Staj Yapılan Kurumlar ve Birimleri</vt:lpstr>
      <vt:lpstr>Özel Sektör / Kamu Kurumu Tercihi</vt:lpstr>
      <vt:lpstr>Özel Sektör / Kamu Kurumu Tercihi</vt:lpstr>
      <vt:lpstr>Staj Araştırması İçin Öneriler</vt:lpstr>
      <vt:lpstr>Staj Araştırması İçin Öneriler</vt:lpstr>
      <vt:lpstr>Yaz Stajı Bilgilendirme Toplantısı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VE BİLGİ YÖNETİMİ BÖLÜMÜ</dc:title>
  <dc:creator>User</dc:creator>
  <cp:lastModifiedBy>İİBF</cp:lastModifiedBy>
  <cp:revision>254</cp:revision>
  <cp:lastPrinted>2017-06-12T11:20:13Z</cp:lastPrinted>
  <dcterms:created xsi:type="dcterms:W3CDTF">2017-06-05T11:21:10Z</dcterms:created>
  <dcterms:modified xsi:type="dcterms:W3CDTF">2024-04-29T11:11:55Z</dcterms:modified>
</cp:coreProperties>
</file>